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31"/>
  </p:notesMasterIdLst>
  <p:sldIdLst>
    <p:sldId id="256" r:id="rId2"/>
    <p:sldId id="257" r:id="rId3"/>
    <p:sldId id="292" r:id="rId4"/>
    <p:sldId id="258" r:id="rId5"/>
    <p:sldId id="293" r:id="rId6"/>
    <p:sldId id="294" r:id="rId7"/>
    <p:sldId id="295" r:id="rId8"/>
    <p:sldId id="296" r:id="rId9"/>
    <p:sldId id="264" r:id="rId10"/>
    <p:sldId id="265" r:id="rId11"/>
    <p:sldId id="270" r:id="rId12"/>
    <p:sldId id="282" r:id="rId13"/>
    <p:sldId id="283" r:id="rId14"/>
    <p:sldId id="284" r:id="rId15"/>
    <p:sldId id="262" r:id="rId16"/>
    <p:sldId id="269" r:id="rId17"/>
    <p:sldId id="261" r:id="rId18"/>
    <p:sldId id="274" r:id="rId19"/>
    <p:sldId id="271" r:id="rId20"/>
    <p:sldId id="285" r:id="rId21"/>
    <p:sldId id="286" r:id="rId22"/>
    <p:sldId id="297" r:id="rId23"/>
    <p:sldId id="268" r:id="rId24"/>
    <p:sldId id="278" r:id="rId25"/>
    <p:sldId id="290" r:id="rId26"/>
    <p:sldId id="289" r:id="rId27"/>
    <p:sldId id="291" r:id="rId28"/>
    <p:sldId id="281" r:id="rId29"/>
    <p:sldId id="29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אליהו בולאק" initials="אב" lastIdx="2" clrIdx="0">
    <p:extLst>
      <p:ext uri="{19B8F6BF-5375-455C-9EA6-DF929625EA0E}">
        <p15:presenceInfo xmlns:p15="http://schemas.microsoft.com/office/powerpoint/2012/main" userId="אליהו בולאק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C5F0B0-AC17-44A3-B3C2-FD0444436DF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910A88-09CB-4B03-9010-2D8E454C9D38}">
      <dgm:prSet/>
      <dgm:spPr/>
      <dgm:t>
        <a:bodyPr/>
        <a:lstStyle/>
        <a:p>
          <a:pPr algn="r"/>
          <a:r>
            <a:rPr lang="he-IL"/>
            <a:t>שפת תכנות מונחה עצמים.</a:t>
          </a:r>
          <a:endParaRPr lang="en-US"/>
        </a:p>
      </dgm:t>
    </dgm:pt>
    <dgm:pt modelId="{1A1B3B3E-7124-480A-A246-3499E6F207FF}" type="parTrans" cxnId="{1CC3EA20-84C4-4596-A238-0E3065799180}">
      <dgm:prSet/>
      <dgm:spPr/>
      <dgm:t>
        <a:bodyPr/>
        <a:lstStyle/>
        <a:p>
          <a:endParaRPr lang="en-US"/>
        </a:p>
      </dgm:t>
    </dgm:pt>
    <dgm:pt modelId="{C507F9FE-9AFE-4735-858B-8C30BC43D762}" type="sibTrans" cxnId="{1CC3EA20-84C4-4596-A238-0E3065799180}">
      <dgm:prSet/>
      <dgm:spPr/>
      <dgm:t>
        <a:bodyPr/>
        <a:lstStyle/>
        <a:p>
          <a:endParaRPr lang="en-US"/>
        </a:p>
      </dgm:t>
    </dgm:pt>
    <dgm:pt modelId="{1C60DDA5-CFC9-4648-B7CC-3900E31F258C}">
      <dgm:prSet/>
      <dgm:spPr/>
      <dgm:t>
        <a:bodyPr/>
        <a:lstStyle/>
        <a:p>
          <a:pPr algn="r" rtl="1"/>
          <a:r>
            <a:rPr lang="he-IL" dirty="0"/>
            <a:t>הסינטקס ב </a:t>
          </a:r>
          <a:r>
            <a:rPr lang="en-US" dirty="0"/>
            <a:t>Kotlin</a:t>
          </a:r>
          <a:r>
            <a:rPr lang="he-IL" dirty="0"/>
            <a:t> דומה ל</a:t>
          </a:r>
          <a:r>
            <a:rPr lang="en-US" dirty="0"/>
            <a:t>Java</a:t>
          </a:r>
          <a:r>
            <a:rPr lang="he-IL" dirty="0"/>
            <a:t>. וקיימת תאימות גבוהה עם </a:t>
          </a:r>
          <a:r>
            <a:rPr lang="en-US" dirty="0"/>
            <a:t>Java</a:t>
          </a:r>
          <a:r>
            <a:rPr lang="he-IL" dirty="0"/>
            <a:t> כך שניתן להשתמש בכל הספריות של </a:t>
          </a:r>
          <a:r>
            <a:rPr lang="en-US" dirty="0"/>
            <a:t>Java</a:t>
          </a:r>
        </a:p>
      </dgm:t>
    </dgm:pt>
    <dgm:pt modelId="{E8791D10-9534-446B-BA39-47E7742BABFA}" type="parTrans" cxnId="{004D85D4-AD1F-4A4E-919B-7357471AA871}">
      <dgm:prSet/>
      <dgm:spPr/>
      <dgm:t>
        <a:bodyPr/>
        <a:lstStyle/>
        <a:p>
          <a:endParaRPr lang="en-US"/>
        </a:p>
      </dgm:t>
    </dgm:pt>
    <dgm:pt modelId="{0EC516CC-B3B5-416B-9C08-C99FC8BA9BE5}" type="sibTrans" cxnId="{004D85D4-AD1F-4A4E-919B-7357471AA871}">
      <dgm:prSet/>
      <dgm:spPr/>
      <dgm:t>
        <a:bodyPr/>
        <a:lstStyle/>
        <a:p>
          <a:endParaRPr lang="en-US"/>
        </a:p>
      </dgm:t>
    </dgm:pt>
    <dgm:pt modelId="{3EF1E6FA-44F5-4242-8DFB-98E7D98D0411}">
      <dgm:prSet/>
      <dgm:spPr/>
      <dgm:t>
        <a:bodyPr/>
        <a:lstStyle/>
        <a:p>
          <a:pPr algn="r" rtl="1"/>
          <a:r>
            <a:rPr lang="he-IL" dirty="0"/>
            <a:t>עוברת הידור ל-</a:t>
          </a:r>
          <a:r>
            <a:rPr lang="en-US" dirty="0"/>
            <a:t> Java bytecode</a:t>
          </a:r>
          <a:r>
            <a:rPr lang="he-IL" dirty="0"/>
            <a:t>מה שמאפשר לקוד </a:t>
          </a:r>
          <a:r>
            <a:rPr lang="en-US" dirty="0" err="1"/>
            <a:t>Koltlin</a:t>
          </a:r>
          <a:r>
            <a:rPr lang="he-IL" dirty="0"/>
            <a:t> לרוץ על גבי ה</a:t>
          </a:r>
          <a:r>
            <a:rPr lang="en-US" dirty="0"/>
            <a:t>JVM-</a:t>
          </a:r>
        </a:p>
      </dgm:t>
    </dgm:pt>
    <dgm:pt modelId="{C4AA8CDE-E62E-44EC-B616-1004994DC4E3}" type="parTrans" cxnId="{B5380CB3-43B1-4B6D-AFED-E1E4F694D915}">
      <dgm:prSet/>
      <dgm:spPr/>
      <dgm:t>
        <a:bodyPr/>
        <a:lstStyle/>
        <a:p>
          <a:endParaRPr lang="en-US"/>
        </a:p>
      </dgm:t>
    </dgm:pt>
    <dgm:pt modelId="{4A7048CF-456C-4D2E-8982-72982D5529E2}" type="sibTrans" cxnId="{B5380CB3-43B1-4B6D-AFED-E1E4F694D915}">
      <dgm:prSet/>
      <dgm:spPr/>
      <dgm:t>
        <a:bodyPr/>
        <a:lstStyle/>
        <a:p>
          <a:endParaRPr lang="en-US"/>
        </a:p>
      </dgm:t>
    </dgm:pt>
    <dgm:pt modelId="{B20DF506-1667-477D-939C-803569F42DEC}" type="pres">
      <dgm:prSet presAssocID="{31C5F0B0-AC17-44A3-B3C2-FD0444436DF9}" presName="linear" presStyleCnt="0">
        <dgm:presLayoutVars>
          <dgm:animLvl val="lvl"/>
          <dgm:resizeHandles val="exact"/>
        </dgm:presLayoutVars>
      </dgm:prSet>
      <dgm:spPr/>
    </dgm:pt>
    <dgm:pt modelId="{E4D94DB4-C8E1-499E-855E-A4A60C063997}" type="pres">
      <dgm:prSet presAssocID="{17910A88-09CB-4B03-9010-2D8E454C9D3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749D9A-DF33-48C5-849D-3AA600161F0C}" type="pres">
      <dgm:prSet presAssocID="{C507F9FE-9AFE-4735-858B-8C30BC43D762}" presName="spacer" presStyleCnt="0"/>
      <dgm:spPr/>
    </dgm:pt>
    <dgm:pt modelId="{9FB168BB-2A39-4BC3-898A-F5F1A4DD9C6D}" type="pres">
      <dgm:prSet presAssocID="{1C60DDA5-CFC9-4648-B7CC-3900E31F258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BA05A0F-8D9B-41E3-B89E-CD968292994E}" type="pres">
      <dgm:prSet presAssocID="{0EC516CC-B3B5-416B-9C08-C99FC8BA9BE5}" presName="spacer" presStyleCnt="0"/>
      <dgm:spPr/>
    </dgm:pt>
    <dgm:pt modelId="{B0EBBA5D-B020-48BE-9454-D7634DD5558A}" type="pres">
      <dgm:prSet presAssocID="{3EF1E6FA-44F5-4242-8DFB-98E7D98D041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CC3EA20-84C4-4596-A238-0E3065799180}" srcId="{31C5F0B0-AC17-44A3-B3C2-FD0444436DF9}" destId="{17910A88-09CB-4B03-9010-2D8E454C9D38}" srcOrd="0" destOrd="0" parTransId="{1A1B3B3E-7124-480A-A246-3499E6F207FF}" sibTransId="{C507F9FE-9AFE-4735-858B-8C30BC43D762}"/>
    <dgm:cxn modelId="{1E449741-5B70-4646-8AF9-C524124605CB}" type="presOf" srcId="{17910A88-09CB-4B03-9010-2D8E454C9D38}" destId="{E4D94DB4-C8E1-499E-855E-A4A60C063997}" srcOrd="0" destOrd="0" presId="urn:microsoft.com/office/officeart/2005/8/layout/vList2"/>
    <dgm:cxn modelId="{3C423D86-82F5-4EAA-AEE6-8A217793C015}" type="presOf" srcId="{3EF1E6FA-44F5-4242-8DFB-98E7D98D0411}" destId="{B0EBBA5D-B020-48BE-9454-D7634DD5558A}" srcOrd="0" destOrd="0" presId="urn:microsoft.com/office/officeart/2005/8/layout/vList2"/>
    <dgm:cxn modelId="{B5380CB3-43B1-4B6D-AFED-E1E4F694D915}" srcId="{31C5F0B0-AC17-44A3-B3C2-FD0444436DF9}" destId="{3EF1E6FA-44F5-4242-8DFB-98E7D98D0411}" srcOrd="2" destOrd="0" parTransId="{C4AA8CDE-E62E-44EC-B616-1004994DC4E3}" sibTransId="{4A7048CF-456C-4D2E-8982-72982D5529E2}"/>
    <dgm:cxn modelId="{963F5EB8-A815-4E62-B395-A7C2BF4F872C}" type="presOf" srcId="{31C5F0B0-AC17-44A3-B3C2-FD0444436DF9}" destId="{B20DF506-1667-477D-939C-803569F42DEC}" srcOrd="0" destOrd="0" presId="urn:microsoft.com/office/officeart/2005/8/layout/vList2"/>
    <dgm:cxn modelId="{004D85D4-AD1F-4A4E-919B-7357471AA871}" srcId="{31C5F0B0-AC17-44A3-B3C2-FD0444436DF9}" destId="{1C60DDA5-CFC9-4648-B7CC-3900E31F258C}" srcOrd="1" destOrd="0" parTransId="{E8791D10-9534-446B-BA39-47E7742BABFA}" sibTransId="{0EC516CC-B3B5-416B-9C08-C99FC8BA9BE5}"/>
    <dgm:cxn modelId="{76454BD8-A68D-4ED5-ADBF-63B426A495E8}" type="presOf" srcId="{1C60DDA5-CFC9-4648-B7CC-3900E31F258C}" destId="{9FB168BB-2A39-4BC3-898A-F5F1A4DD9C6D}" srcOrd="0" destOrd="0" presId="urn:microsoft.com/office/officeart/2005/8/layout/vList2"/>
    <dgm:cxn modelId="{8913FE60-7826-43DE-97AF-BD012A2B2C77}" type="presParOf" srcId="{B20DF506-1667-477D-939C-803569F42DEC}" destId="{E4D94DB4-C8E1-499E-855E-A4A60C063997}" srcOrd="0" destOrd="0" presId="urn:microsoft.com/office/officeart/2005/8/layout/vList2"/>
    <dgm:cxn modelId="{851EFB5F-8AE3-4E8D-A4C7-C63145FB2E08}" type="presParOf" srcId="{B20DF506-1667-477D-939C-803569F42DEC}" destId="{BD749D9A-DF33-48C5-849D-3AA600161F0C}" srcOrd="1" destOrd="0" presId="urn:microsoft.com/office/officeart/2005/8/layout/vList2"/>
    <dgm:cxn modelId="{C8E7AC07-FC08-4173-8589-FD7DF5AE14A4}" type="presParOf" srcId="{B20DF506-1667-477D-939C-803569F42DEC}" destId="{9FB168BB-2A39-4BC3-898A-F5F1A4DD9C6D}" srcOrd="2" destOrd="0" presId="urn:microsoft.com/office/officeart/2005/8/layout/vList2"/>
    <dgm:cxn modelId="{34A34174-9C7A-4DCE-B141-11656F5F90CA}" type="presParOf" srcId="{B20DF506-1667-477D-939C-803569F42DEC}" destId="{ABA05A0F-8D9B-41E3-B89E-CD968292994E}" srcOrd="3" destOrd="0" presId="urn:microsoft.com/office/officeart/2005/8/layout/vList2"/>
    <dgm:cxn modelId="{3536B710-A71B-4820-AA1E-145AFFFA2E7A}" type="presParOf" srcId="{B20DF506-1667-477D-939C-803569F42DEC}" destId="{B0EBBA5D-B020-48BE-9454-D7634DD555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9D0A37-6A0C-4DA0-BCEC-921E8FED48E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0D31564-5399-4998-9BDA-2BD07FBDB2EA}">
      <dgm:prSet/>
      <dgm:spPr/>
      <dgm:t>
        <a:bodyPr/>
        <a:lstStyle/>
        <a:p>
          <a:pPr algn="ctr" rtl="1"/>
          <a:r>
            <a:rPr lang="en-US" dirty="0"/>
            <a:t>Kotlin   </a:t>
          </a:r>
          <a:r>
            <a:rPr lang="he-IL" dirty="0"/>
            <a:t>תומכת במנגנן </a:t>
          </a:r>
          <a:r>
            <a:rPr lang="en-US" b="1" dirty="0"/>
            <a:t>Exception</a:t>
          </a:r>
          <a:r>
            <a:rPr lang="he-IL" dirty="0"/>
            <a:t> הסטנדרטי ותבנית </a:t>
          </a:r>
          <a:r>
            <a:rPr lang="en-US" b="1" dirty="0"/>
            <a:t>try-catch</a:t>
          </a:r>
          <a:r>
            <a:rPr lang="he-IL" dirty="0"/>
            <a:t>.</a:t>
          </a:r>
          <a:endParaRPr lang="en-US" dirty="0"/>
        </a:p>
      </dgm:t>
    </dgm:pt>
    <dgm:pt modelId="{800417AD-1EFB-41CD-8007-3D2E12BC9AA5}" type="parTrans" cxnId="{6D1B3EA6-637F-48F4-9964-0FE4C47942B4}">
      <dgm:prSet/>
      <dgm:spPr/>
      <dgm:t>
        <a:bodyPr/>
        <a:lstStyle/>
        <a:p>
          <a:endParaRPr lang="en-US"/>
        </a:p>
      </dgm:t>
    </dgm:pt>
    <dgm:pt modelId="{F3B111E2-01E2-4E8E-B17D-6A8D4A6ECCBE}" type="sibTrans" cxnId="{6D1B3EA6-637F-48F4-9964-0FE4C47942B4}">
      <dgm:prSet/>
      <dgm:spPr/>
      <dgm:t>
        <a:bodyPr/>
        <a:lstStyle/>
        <a:p>
          <a:endParaRPr lang="en-US"/>
        </a:p>
      </dgm:t>
    </dgm:pt>
    <dgm:pt modelId="{8D25FCFF-A9EA-49AB-A982-306B8C7903CD}" type="pres">
      <dgm:prSet presAssocID="{599D0A37-6A0C-4DA0-BCEC-921E8FED48E4}" presName="linear" presStyleCnt="0">
        <dgm:presLayoutVars>
          <dgm:animLvl val="lvl"/>
          <dgm:resizeHandles val="exact"/>
        </dgm:presLayoutVars>
      </dgm:prSet>
      <dgm:spPr/>
    </dgm:pt>
    <dgm:pt modelId="{758743D7-F896-4816-9311-6F4FA778BF89}" type="pres">
      <dgm:prSet presAssocID="{A0D31564-5399-4998-9BDA-2BD07FBDB2E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92C2A65-BB12-43FF-9ACC-F9D47A3F3A49}" type="presOf" srcId="{599D0A37-6A0C-4DA0-BCEC-921E8FED48E4}" destId="{8D25FCFF-A9EA-49AB-A982-306B8C7903CD}" srcOrd="0" destOrd="0" presId="urn:microsoft.com/office/officeart/2005/8/layout/vList2"/>
    <dgm:cxn modelId="{82BE4F5A-91AC-4483-B369-03F810DBFDFA}" type="presOf" srcId="{A0D31564-5399-4998-9BDA-2BD07FBDB2EA}" destId="{758743D7-F896-4816-9311-6F4FA778BF89}" srcOrd="0" destOrd="0" presId="urn:microsoft.com/office/officeart/2005/8/layout/vList2"/>
    <dgm:cxn modelId="{6D1B3EA6-637F-48F4-9964-0FE4C47942B4}" srcId="{599D0A37-6A0C-4DA0-BCEC-921E8FED48E4}" destId="{A0D31564-5399-4998-9BDA-2BD07FBDB2EA}" srcOrd="0" destOrd="0" parTransId="{800417AD-1EFB-41CD-8007-3D2E12BC9AA5}" sibTransId="{F3B111E2-01E2-4E8E-B17D-6A8D4A6ECCBE}"/>
    <dgm:cxn modelId="{07E9CE55-F5C5-40DA-8914-431CEB08D34D}" type="presParOf" srcId="{8D25FCFF-A9EA-49AB-A982-306B8C7903CD}" destId="{758743D7-F896-4816-9311-6F4FA778BF8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94DB4-C8E1-499E-855E-A4A60C063997}">
      <dsp:nvSpPr>
        <dsp:cNvPr id="0" name=""/>
        <dsp:cNvSpPr/>
      </dsp:nvSpPr>
      <dsp:spPr>
        <a:xfrm>
          <a:off x="0" y="299497"/>
          <a:ext cx="6513603" cy="17045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/>
            <a:t>שפת תכנות מונחה עצמים.</a:t>
          </a:r>
          <a:endParaRPr lang="en-US" sz="3000" kern="1200"/>
        </a:p>
      </dsp:txBody>
      <dsp:txXfrm>
        <a:off x="83209" y="382706"/>
        <a:ext cx="6347185" cy="1538125"/>
      </dsp:txXfrm>
    </dsp:sp>
    <dsp:sp modelId="{9FB168BB-2A39-4BC3-898A-F5F1A4DD9C6D}">
      <dsp:nvSpPr>
        <dsp:cNvPr id="0" name=""/>
        <dsp:cNvSpPr/>
      </dsp:nvSpPr>
      <dsp:spPr>
        <a:xfrm>
          <a:off x="0" y="2090441"/>
          <a:ext cx="6513603" cy="1704543"/>
        </a:xfrm>
        <a:prstGeom prst="roundRect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/>
            <a:t>הסינטקס ב </a:t>
          </a:r>
          <a:r>
            <a:rPr lang="en-US" sz="3000" kern="1200" dirty="0"/>
            <a:t>Kotlin</a:t>
          </a:r>
          <a:r>
            <a:rPr lang="he-IL" sz="3000" kern="1200" dirty="0"/>
            <a:t> דומה ל</a:t>
          </a:r>
          <a:r>
            <a:rPr lang="en-US" sz="3000" kern="1200" dirty="0"/>
            <a:t>Java</a:t>
          </a:r>
          <a:r>
            <a:rPr lang="he-IL" sz="3000" kern="1200" dirty="0"/>
            <a:t>. וקיימת תאימות גבוהה עם </a:t>
          </a:r>
          <a:r>
            <a:rPr lang="en-US" sz="3000" kern="1200" dirty="0"/>
            <a:t>Java</a:t>
          </a:r>
          <a:r>
            <a:rPr lang="he-IL" sz="3000" kern="1200" dirty="0"/>
            <a:t> כך שניתן להשתמש בכל הספריות של </a:t>
          </a:r>
          <a:r>
            <a:rPr lang="en-US" sz="3000" kern="1200" dirty="0"/>
            <a:t>Java</a:t>
          </a:r>
        </a:p>
      </dsp:txBody>
      <dsp:txXfrm>
        <a:off x="83209" y="2173650"/>
        <a:ext cx="6347185" cy="1538125"/>
      </dsp:txXfrm>
    </dsp:sp>
    <dsp:sp modelId="{B0EBBA5D-B020-48BE-9454-D7634DD5558A}">
      <dsp:nvSpPr>
        <dsp:cNvPr id="0" name=""/>
        <dsp:cNvSpPr/>
      </dsp:nvSpPr>
      <dsp:spPr>
        <a:xfrm>
          <a:off x="0" y="3881384"/>
          <a:ext cx="6513603" cy="1704543"/>
        </a:xfrm>
        <a:prstGeom prst="roundRect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/>
            <a:t>עוברת הידור ל-</a:t>
          </a:r>
          <a:r>
            <a:rPr lang="en-US" sz="3000" kern="1200" dirty="0"/>
            <a:t> Java bytecode</a:t>
          </a:r>
          <a:r>
            <a:rPr lang="he-IL" sz="3000" kern="1200" dirty="0"/>
            <a:t>מה שמאפשר לקוד </a:t>
          </a:r>
          <a:r>
            <a:rPr lang="en-US" sz="3000" kern="1200" dirty="0" err="1"/>
            <a:t>Koltlin</a:t>
          </a:r>
          <a:r>
            <a:rPr lang="he-IL" sz="3000" kern="1200" dirty="0"/>
            <a:t> לרוץ על גבי ה</a:t>
          </a:r>
          <a:r>
            <a:rPr lang="en-US" sz="3000" kern="1200" dirty="0"/>
            <a:t>JVM-</a:t>
          </a:r>
        </a:p>
      </dsp:txBody>
      <dsp:txXfrm>
        <a:off x="83209" y="3964593"/>
        <a:ext cx="6347185" cy="1538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743D7-F896-4816-9311-6F4FA778BF89}">
      <dsp:nvSpPr>
        <dsp:cNvPr id="0" name=""/>
        <dsp:cNvSpPr/>
      </dsp:nvSpPr>
      <dsp:spPr>
        <a:xfrm>
          <a:off x="0" y="345312"/>
          <a:ext cx="6513603" cy="519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Kotlin   </a:t>
          </a:r>
          <a:r>
            <a:rPr lang="he-IL" sz="6000" kern="1200" dirty="0"/>
            <a:t>תומכת במנגנן </a:t>
          </a:r>
          <a:r>
            <a:rPr lang="en-US" sz="6000" b="1" kern="1200" dirty="0"/>
            <a:t>Exception</a:t>
          </a:r>
          <a:r>
            <a:rPr lang="he-IL" sz="6000" kern="1200" dirty="0"/>
            <a:t> הסטנדרטי ותבנית </a:t>
          </a:r>
          <a:r>
            <a:rPr lang="en-US" sz="6000" b="1" kern="1200" dirty="0"/>
            <a:t>try-catch</a:t>
          </a:r>
          <a:r>
            <a:rPr lang="he-IL" sz="6000" kern="1200" dirty="0"/>
            <a:t>.</a:t>
          </a:r>
          <a:endParaRPr lang="en-US" sz="6000" kern="1200" dirty="0"/>
        </a:p>
      </dsp:txBody>
      <dsp:txXfrm>
        <a:off x="253589" y="598901"/>
        <a:ext cx="6006425" cy="4687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649521B-4DD1-4598-8A1D-60FBD121ECA3}" type="datetimeFigureOut">
              <a:rPr lang="he-IL" smtClean="0"/>
              <a:t>ט'/תמוז/תשע"ט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F8C1198-73A2-4A03-9E49-FA927F9A80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3268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C1198-73A2-4A03-9E49-FA927F9A80DE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033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4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9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0987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72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8534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41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04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4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6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1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1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8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3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CB52-66CB-6846-A918-C8F0EEBBE47A}" type="datetimeFigureOut">
              <a:rPr lang="en-US" smtClean="0"/>
              <a:t>12-Jul-19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050F98E-1989-3B40-9453-985C8F1A3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13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3A5E-039F-814F-8A11-2B29BD3AE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altLang="en-US" sz="4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Kotlin Programming Language</a:t>
            </a:r>
            <a:endParaRPr lang="en-US" sz="4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2A7B7-18A4-1048-B617-440CC681F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e-IL" sz="1800" dirty="0">
                <a:cs typeface="Arial"/>
              </a:rPr>
              <a:t>משה </a:t>
            </a:r>
            <a:r>
              <a:rPr lang="he-IL" sz="1800" dirty="0" err="1">
                <a:cs typeface="Arial"/>
              </a:rPr>
              <a:t>דופלט</a:t>
            </a:r>
            <a:endParaRPr lang="he-IL" sz="1800" dirty="0">
              <a:cs typeface="Arial"/>
            </a:endParaRPr>
          </a:p>
          <a:p>
            <a:r>
              <a:rPr lang="he-IL" sz="1800" dirty="0">
                <a:cs typeface="Arial"/>
              </a:rPr>
              <a:t>אלחנן הלר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99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010059-16B3-4190-B37F-0BE27AB7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40" y="1311311"/>
            <a:ext cx="5277333" cy="1325563"/>
          </a:xfrm>
        </p:spPr>
        <p:txBody>
          <a:bodyPr>
            <a:normAutofit/>
          </a:bodyPr>
          <a:lstStyle/>
          <a:p>
            <a:pPr algn="ctr" rtl="1"/>
            <a:r>
              <a:rPr lang="he-IL"/>
              <a:t>קושי בכתיבת קוד בשפה</a:t>
            </a:r>
          </a:p>
        </p:txBody>
      </p:sp>
      <p:sp>
        <p:nvSpPr>
          <p:cNvPr id="52" name="מציין מיקום תוכן 2">
            <a:extLst>
              <a:ext uri="{FF2B5EF4-FFF2-40B4-BE49-F238E27FC236}">
                <a16:creationId xmlns:a16="http://schemas.microsoft.com/office/drawing/2014/main" id="{A04AA55B-D245-4CF6-B28E-BEE39E9AA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662274"/>
            <a:ext cx="5272888" cy="3763926"/>
          </a:xfrm>
        </p:spPr>
        <p:txBody>
          <a:bodyPr anchor="t">
            <a:normAutofit/>
          </a:bodyPr>
          <a:lstStyle/>
          <a:p>
            <a:pPr algn="r" rtl="1"/>
            <a:r>
              <a:rPr lang="he-IL" sz="1800"/>
              <a:t> </a:t>
            </a:r>
            <a:r>
              <a:rPr lang="en-US" sz="1800"/>
              <a:t>Kotlin</a:t>
            </a:r>
            <a:r>
              <a:rPr lang="he-IL" sz="1800"/>
              <a:t> היא שפה קלה ללמידה.</a:t>
            </a:r>
          </a:p>
          <a:p>
            <a:pPr algn="r" rtl="1"/>
            <a:r>
              <a:rPr lang="he-IL" sz="1800"/>
              <a:t>מה שכן היא שונה מהשפות הסטנדרטיות כי היא מנסה לעשות הכול בפחות קוד מהאחרות</a:t>
            </a:r>
          </a:p>
          <a:p>
            <a:pPr marL="0" indent="0" algn="r" rtl="1">
              <a:buNone/>
            </a:pPr>
            <a:endParaRPr lang="he-IL" sz="1800" dirty="0"/>
          </a:p>
        </p:txBody>
      </p:sp>
      <p:pic>
        <p:nvPicPr>
          <p:cNvPr id="55" name="Graphic 6">
            <a:extLst>
              <a:ext uri="{FF2B5EF4-FFF2-40B4-BE49-F238E27FC236}">
                <a16:creationId xmlns:a16="http://schemas.microsoft.com/office/drawing/2014/main" id="{94441C1F-55A7-494B-9C4F-E13046DFD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2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167AF61-4FA3-495B-9E3E-0ABC5E92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 rtl="1"/>
            <a:r>
              <a:rPr lang="he-IL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הטבלה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הבאה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מדגימה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את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ההבדל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בין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הטיפוסים</a:t>
            </a:r>
            <a:b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ב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-Java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8196F-1B4D-5B4C-BDE1-A52BD80A9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04" y="874386"/>
            <a:ext cx="8628396" cy="510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0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27856D-C368-40FB-BB9C-94A7EF1E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Kotlin Collections (interfaces)</a:t>
            </a:r>
          </a:p>
        </p:txBody>
      </p:sp>
      <p:pic>
        <p:nvPicPr>
          <p:cNvPr id="1026" name="Picture 2" descr="×ª××¦××ª ×ª××× × ×¢×××¨ âªdata types in kotlinâ¬â">
            <a:extLst>
              <a:ext uri="{FF2B5EF4-FFF2-40B4-BE49-F238E27FC236}">
                <a16:creationId xmlns:a16="http://schemas.microsoft.com/office/drawing/2014/main" id="{C63D6FAE-89C4-4463-BC6E-15F9782C11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53" y="2133600"/>
            <a:ext cx="493752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58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839A6F-E130-4C33-9B99-DA0B73B6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Kotlin is like java and is calling by value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×ª××¦××ª ×ª××× × ×¢×××¨ âªcall by value objectâ¬â">
            <a:extLst>
              <a:ext uri="{FF2B5EF4-FFF2-40B4-BE49-F238E27FC236}">
                <a16:creationId xmlns:a16="http://schemas.microsoft.com/office/drawing/2014/main" id="{C82E5B3C-5F3A-4C60-A65D-093295EBB1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582" y="2133600"/>
            <a:ext cx="5880662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88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8844A44-60A0-4D88-B9C5-7771B1EC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676030"/>
          </a:xfrm>
        </p:spPr>
        <p:txBody>
          <a:bodyPr>
            <a:normAutofit fontScale="90000"/>
          </a:bodyPr>
          <a:lstStyle/>
          <a:p>
            <a:r>
              <a:rPr lang="en-US" dirty="0"/>
              <a:t>Kotlin is OO language</a:t>
            </a:r>
            <a:br>
              <a:rPr lang="en-US" dirty="0"/>
            </a:br>
            <a:r>
              <a:rPr lang="en-US" dirty="0"/>
              <a:t>Here is a brief comparison between Java and Kotlin</a:t>
            </a:r>
          </a:p>
        </p:txBody>
      </p:sp>
      <p:pic>
        <p:nvPicPr>
          <p:cNvPr id="3074" name="Picture 2" descr="https://assets.website-files.com/5c486ea64aa6f81b63559b08/5d107541d13308259d675764_9dzkoaKp0LfA1v4Gj8Fzb7VqadouID2gxpRCeBNUQkJVQbU628umqZnMft5nGonCZ3HecDgHOdNuqLpsU9zq7YLOPzza1ihTiXsEnzofXVbEhm46LRTuBSofbdiTuwj7X8zDzYY1.png">
            <a:extLst>
              <a:ext uri="{FF2B5EF4-FFF2-40B4-BE49-F238E27FC236}">
                <a16:creationId xmlns:a16="http://schemas.microsoft.com/office/drawing/2014/main" id="{D787E146-3DB3-4E81-83CF-F07F413271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459" y="2548379"/>
            <a:ext cx="4590907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915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FDDC771-8F1E-4E81-99EF-B6BE89D5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r" rtl="1"/>
            <a:r>
              <a:rPr lang="he-IL" dirty="0">
                <a:solidFill>
                  <a:srgbClr val="FFFFFF"/>
                </a:solidFill>
              </a:rPr>
              <a:t>מאפיינים דומים ב-</a:t>
            </a:r>
            <a:r>
              <a:rPr lang="en-US" dirty="0">
                <a:solidFill>
                  <a:srgbClr val="FFFFFF"/>
                </a:solidFill>
              </a:rPr>
              <a:t>Kotlin</a:t>
            </a:r>
            <a:r>
              <a:rPr lang="he-IL" dirty="0">
                <a:solidFill>
                  <a:srgbClr val="FFFFFF"/>
                </a:solidFill>
              </a:rPr>
              <a:t> ו</a:t>
            </a:r>
            <a:r>
              <a:rPr lang="en-US" dirty="0">
                <a:solidFill>
                  <a:srgbClr val="FFFFFF"/>
                </a:solidFill>
              </a:rPr>
              <a:t>Java-</a:t>
            </a:r>
            <a:endParaRPr lang="he-IL" dirty="0">
              <a:solidFill>
                <a:srgbClr val="FFFFFF"/>
              </a:solidFill>
            </a:endParaRPr>
          </a:p>
        </p:txBody>
      </p:sp>
      <p:graphicFrame>
        <p:nvGraphicFramePr>
          <p:cNvPr id="16" name="מציין מיקום תוכן 2">
            <a:extLst>
              <a:ext uri="{FF2B5EF4-FFF2-40B4-BE49-F238E27FC236}">
                <a16:creationId xmlns:a16="http://schemas.microsoft.com/office/drawing/2014/main" id="{9B543AB1-2DDE-4FE0-ACA3-5051EB0642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1009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6CAD1CC-8D0C-487B-ACF0-03ECFE74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010093"/>
            <a:ext cx="5277333" cy="1212113"/>
          </a:xfrm>
        </p:spPr>
        <p:txBody>
          <a:bodyPr>
            <a:normAutofit/>
          </a:bodyPr>
          <a:lstStyle/>
          <a:p>
            <a:pPr algn="ctr" rtl="1"/>
            <a:r>
              <a:rPr lang="he-IL" dirty="0"/>
              <a:t>הבדל מהותי בין </a:t>
            </a:r>
            <a:br>
              <a:rPr lang="en-US" dirty="0"/>
            </a:br>
            <a:r>
              <a:rPr lang="en-US" dirty="0"/>
              <a:t>Kotlin</a:t>
            </a:r>
            <a:r>
              <a:rPr lang="he-IL" dirty="0"/>
              <a:t> ל- </a:t>
            </a:r>
            <a:r>
              <a:rPr lang="en-US" dirty="0"/>
              <a:t>Java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2F1523-37BF-4917-A4E8-7985E8143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8" y="2871982"/>
            <a:ext cx="6639484" cy="3181684"/>
          </a:xfrm>
        </p:spPr>
        <p:txBody>
          <a:bodyPr anchor="t">
            <a:normAutofit/>
          </a:bodyPr>
          <a:lstStyle/>
          <a:p>
            <a:pPr algn="r" rtl="1"/>
            <a:r>
              <a:rPr lang="en-US" sz="1800" dirty="0"/>
              <a:t>Null </a:t>
            </a:r>
            <a:r>
              <a:rPr lang="en-US" sz="1800" dirty="0" err="1"/>
              <a:t>saifty</a:t>
            </a:r>
            <a:endParaRPr lang="en-US" sz="1800" dirty="0"/>
          </a:p>
          <a:p>
            <a:pPr algn="r" rtl="1"/>
            <a:r>
              <a:rPr lang="en-US" sz="1800" dirty="0"/>
              <a:t>Extension functions</a:t>
            </a:r>
          </a:p>
          <a:p>
            <a:pPr algn="r" rtl="1"/>
            <a:r>
              <a:rPr lang="en-US" sz="1800" dirty="0"/>
              <a:t>Primary constructors</a:t>
            </a:r>
          </a:p>
          <a:p>
            <a:pPr algn="r" rtl="1"/>
            <a:r>
              <a:rPr lang="en-US" sz="1800" dirty="0"/>
              <a:t>Range expressions</a:t>
            </a:r>
          </a:p>
          <a:p>
            <a:pPr algn="r" rtl="1"/>
            <a:r>
              <a:rPr lang="en-US" sz="1800" dirty="0"/>
              <a:t>Lambda expressions + Inline functions</a:t>
            </a:r>
            <a:endParaRPr lang="en-US" sz="1800" dirty="0">
              <a:highlight>
                <a:srgbClr val="800080"/>
              </a:highlight>
            </a:endParaRPr>
          </a:p>
          <a:p>
            <a:pPr marL="0" indent="0" algn="r" rtl="1">
              <a:buNone/>
            </a:pPr>
            <a:endParaRPr lang="en-US" sz="1800" dirty="0"/>
          </a:p>
          <a:p>
            <a:pPr marL="0" indent="0" algn="r" rtl="1">
              <a:buNone/>
            </a:pPr>
            <a:endParaRPr lang="en-US" sz="1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E01E0EE-306C-4819-ABBD-33EC53AA2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57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C472-938C-864F-B362-28881EFA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rtl="1"/>
            <a:r>
              <a:rPr lang="he-IL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מחלקות ב 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</a:t>
            </a:r>
            <a:r>
              <a:rPr lang="en-US" sz="2600" dirty="0">
                <a:solidFill>
                  <a:srgbClr val="FFFFFF"/>
                </a:solidFill>
              </a:rPr>
              <a:t>otlin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4E644D3-5304-43DB-966C-9D800380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498" y="664835"/>
            <a:ext cx="81057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0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FF0B20-85D6-445D-8879-CCE97751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74" y="142229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 rtl="1"/>
            <a:r>
              <a:rPr lang="he-IL" sz="2600" b="1" dirty="0">
                <a:solidFill>
                  <a:srgbClr val="FFFFFF"/>
                </a:solidFill>
              </a:rPr>
              <a:t>פקודות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מיוחדות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 ב </a:t>
            </a:r>
            <a:r>
              <a:rPr lang="en-US" sz="2600" b="1" dirty="0">
                <a:solidFill>
                  <a:srgbClr val="FFFFFF"/>
                </a:solidFill>
              </a:rPr>
              <a:t>KOTLIN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he-IL" sz="2600" dirty="0">
              <a:solidFill>
                <a:srgbClr val="FFFFFF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CA1B1CD-D145-47AD-9DB2-0D32ECA541E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0906793" y="5891213"/>
            <a:ext cx="1197223" cy="236210"/>
          </a:xfrm>
        </p:spPr>
        <p:txBody>
          <a:bodyPr>
            <a:normAutofit fontScale="62500" lnSpcReduction="20000"/>
          </a:bodyPr>
          <a:lstStyle/>
          <a:p>
            <a:pPr marL="0" indent="0" algn="ctr" rtl="1">
              <a:buNone/>
            </a:pP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0D786A6-747A-410D-A482-9C96C900E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524" y="964234"/>
            <a:ext cx="82486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31A2271-3319-4274-BCD5-3A18091C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318" y="696012"/>
            <a:ext cx="7591425" cy="5334000"/>
          </a:xfrm>
          <a:prstGeom prst="rect">
            <a:avLst/>
          </a:prstGeom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id="{5424D8E0-ADBB-43C4-8413-F3089D63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74" y="142229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 rtl="1"/>
            <a:r>
              <a:rPr lang="he-IL" sz="2600" b="1" dirty="0">
                <a:solidFill>
                  <a:srgbClr val="FFFFFF"/>
                </a:solidFill>
              </a:rPr>
              <a:t>פקודות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מיוחדות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 ב </a:t>
            </a:r>
            <a:r>
              <a:rPr lang="en-US" sz="2600" b="1" dirty="0">
                <a:solidFill>
                  <a:srgbClr val="FFFFFF"/>
                </a:solidFill>
              </a:rPr>
              <a:t>KOTLIN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he-IL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4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6BD8-7BB2-B44E-9575-FA85A9B9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pPr defTabSz="914400" rtl="1" eaLnBrk="1" latinLnBrk="0" hangingPunct="1">
              <a:spcBef>
                <a:spcPct val="0"/>
              </a:spcBef>
              <a:buNone/>
            </a:pPr>
            <a:r>
              <a:rPr lang="he-IL"/>
              <a:t>היסטוריה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B8AA86-AAD5-4E90-9F67-A0CEAA97B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algn="r" rtl="1"/>
            <a:r>
              <a:rPr lang="he-IL" sz="1800" dirty="0">
                <a:cs typeface="Arial"/>
              </a:rPr>
              <a:t>השפה נכתבה על ידי </a:t>
            </a:r>
            <a:r>
              <a:rPr lang="he-IL" dirty="0"/>
              <a:t>חברת </a:t>
            </a:r>
            <a:r>
              <a:rPr lang="en-US" dirty="0"/>
              <a:t>JetBrains</a:t>
            </a:r>
          </a:p>
          <a:p>
            <a:pPr algn="r" rtl="1"/>
            <a:r>
              <a:rPr lang="en-US" dirty="0"/>
              <a:t> </a:t>
            </a:r>
            <a:r>
              <a:rPr lang="he-IL" dirty="0">
                <a:cs typeface="Arial"/>
              </a:rPr>
              <a:t>השפה מבוססת על שפת </a:t>
            </a:r>
            <a:r>
              <a:rPr lang="en-US" dirty="0"/>
              <a:t> Java </a:t>
            </a:r>
            <a:r>
              <a:rPr lang="he-IL" dirty="0">
                <a:cs typeface="Arial"/>
              </a:rPr>
              <a:t> ורצה על JVM</a:t>
            </a:r>
          </a:p>
          <a:p>
            <a:pPr algn="r" rtl="1"/>
            <a:r>
              <a:rPr lang="he-IL" sz="1800" dirty="0">
                <a:cs typeface="Arial"/>
              </a:rPr>
              <a:t>תחילת העבודה על השפה הייתה ב 2011</a:t>
            </a:r>
          </a:p>
          <a:p>
            <a:pPr algn="r" rtl="1"/>
            <a:r>
              <a:rPr lang="he-IL" sz="1800" dirty="0">
                <a:cs typeface="Arial"/>
              </a:rPr>
              <a:t>בשנת 2016 יצאה גרסה ראשונה.</a:t>
            </a:r>
            <a:endParaRPr lang="en-US" sz="1800" dirty="0">
              <a:cs typeface="Calibri"/>
            </a:endParaRPr>
          </a:p>
          <a:p>
            <a:pPr algn="r" rtl="1"/>
            <a:r>
              <a:rPr lang="he-IL" sz="1800" dirty="0">
                <a:cs typeface="Arial"/>
              </a:rPr>
              <a:t>בשנת 2017 גוגל הודיעה על תמיכה ב </a:t>
            </a:r>
            <a:r>
              <a:rPr lang="he-IL" sz="1800" dirty="0" err="1">
                <a:cs typeface="Arial"/>
              </a:rPr>
              <a:t>K</a:t>
            </a:r>
            <a:r>
              <a:rPr lang="en-US" sz="1800" dirty="0" err="1">
                <a:cs typeface="Arial"/>
              </a:rPr>
              <a:t>otlin</a:t>
            </a:r>
            <a:r>
              <a:rPr lang="en-US" sz="1800" dirty="0">
                <a:cs typeface="Arial"/>
              </a:rPr>
              <a:t> </a:t>
            </a:r>
            <a:r>
              <a:rPr lang="he-IL" sz="1800" dirty="0">
                <a:cs typeface="Arial"/>
              </a:rPr>
              <a:t> לפיתוח אנדרואיד 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e-IL" sz="1800" dirty="0">
              <a:latin typeface="Andale Mono" panose="020B05090000000000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94433-19F9-0D46-AFF6-61AD4322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73" y="0"/>
            <a:ext cx="5170427" cy="53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1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id="{5424D8E0-ADBB-43C4-8413-F3089D63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74" y="142229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 rtl="1"/>
            <a:r>
              <a:rPr lang="he-IL" sz="2600" b="1" dirty="0">
                <a:solidFill>
                  <a:srgbClr val="FFFFFF"/>
                </a:solidFill>
              </a:rPr>
              <a:t>פקודות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מיוחדות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 ב </a:t>
            </a:r>
            <a:r>
              <a:rPr lang="en-US" sz="2600" b="1" dirty="0">
                <a:solidFill>
                  <a:srgbClr val="FFFFFF"/>
                </a:solidFill>
              </a:rPr>
              <a:t>KOTLIN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he-IL" sz="2600" dirty="0">
              <a:solidFill>
                <a:srgbClr val="FFFFFF"/>
              </a:solidFill>
            </a:endParaRPr>
          </a:p>
        </p:txBody>
      </p:sp>
      <p:pic>
        <p:nvPicPr>
          <p:cNvPr id="4098" name="Picture 2" descr="Kotlin - Syntax&#10;- Properties: val &amp; var&#10;â val is immutable (read-only) and you can only assign a&#10;value to them exactly one...">
            <a:extLst>
              <a:ext uri="{FF2B5EF4-FFF2-40B4-BE49-F238E27FC236}">
                <a16:creationId xmlns:a16="http://schemas.microsoft.com/office/drawing/2014/main" id="{7CBD302D-EB18-4C20-8C47-523B9CB3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18" y="424207"/>
            <a:ext cx="7930283" cy="596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59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id="{5424D8E0-ADBB-43C4-8413-F3089D63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74" y="142229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 rtl="1"/>
            <a:r>
              <a:rPr lang="he-IL" sz="2600" b="1" dirty="0">
                <a:solidFill>
                  <a:srgbClr val="FFFFFF"/>
                </a:solidFill>
              </a:rPr>
              <a:t>פקודות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מיוחדות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 ב </a:t>
            </a:r>
            <a:r>
              <a:rPr lang="en-US" sz="2600" b="1" dirty="0">
                <a:solidFill>
                  <a:srgbClr val="FFFFFF"/>
                </a:solidFill>
              </a:rPr>
              <a:t>KOTLIN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he-IL" sz="2600" dirty="0">
              <a:solidFill>
                <a:srgbClr val="FFFFFF"/>
              </a:solidFill>
            </a:endParaRPr>
          </a:p>
        </p:txBody>
      </p:sp>
      <p:pic>
        <p:nvPicPr>
          <p:cNvPr id="5122" name="Picture 2" descr="Kotlin - Syntax&#10;- Classes&#10;â Many classes in the same file&#10;â Classes and methods are final by default. Use open for&#10;extensi...">
            <a:extLst>
              <a:ext uri="{FF2B5EF4-FFF2-40B4-BE49-F238E27FC236}">
                <a16:creationId xmlns:a16="http://schemas.microsoft.com/office/drawing/2014/main" id="{15FE4333-0ADF-44A2-89AF-B9A5B3749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387" y="857839"/>
            <a:ext cx="8194141" cy="535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331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id="{5424D8E0-ADBB-43C4-8413-F3089D63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74" y="142229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 rtl="1"/>
            <a:r>
              <a:rPr lang="he-IL" sz="2600" b="1" dirty="0">
                <a:solidFill>
                  <a:srgbClr val="FFFFFF"/>
                </a:solidFill>
              </a:rPr>
              <a:t>הורשות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וגישה</a:t>
            </a:r>
            <a:br>
              <a:rPr lang="he-IL" sz="2600" b="1" dirty="0">
                <a:solidFill>
                  <a:srgbClr val="FFFFFF"/>
                </a:solidFill>
              </a:rPr>
            </a:br>
            <a:r>
              <a:rPr lang="he-IL" sz="2600" b="1" dirty="0">
                <a:solidFill>
                  <a:srgbClr val="FFFFFF"/>
                </a:solidFill>
              </a:rPr>
              <a:t> ב </a:t>
            </a:r>
            <a:r>
              <a:rPr lang="en-US" sz="2600" b="1" dirty="0">
                <a:solidFill>
                  <a:srgbClr val="FFFFFF"/>
                </a:solidFill>
              </a:rPr>
              <a:t>KOTLIN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he-IL" sz="2600" dirty="0">
              <a:solidFill>
                <a:srgbClr val="FFFFFF"/>
              </a:solidFill>
            </a:endParaRPr>
          </a:p>
        </p:txBody>
      </p:sp>
      <p:pic>
        <p:nvPicPr>
          <p:cNvPr id="14338" name="Picture 2" descr="Kotlin - Syntax&#10;- Visibility Modifiers&#10;Modifier&#10;âº public&#10;(default)&#10;âº internal&#10;âº protected&#10;âº private&#10;Class member&#10;âº Visible...">
            <a:extLst>
              <a:ext uri="{FF2B5EF4-FFF2-40B4-BE49-F238E27FC236}">
                <a16:creationId xmlns:a16="http://schemas.microsoft.com/office/drawing/2014/main" id="{8383BDBD-D305-4B53-B6A7-1C5D0F65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66" y="446644"/>
            <a:ext cx="7949772" cy="538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383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2C6224-87AF-426D-BA2B-A87EA93C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436" y="222677"/>
            <a:ext cx="5277333" cy="1325563"/>
          </a:xfrm>
        </p:spPr>
        <p:txBody>
          <a:bodyPr>
            <a:normAutofit/>
          </a:bodyPr>
          <a:lstStyle/>
          <a:p>
            <a:pPr algn="ctr" rtl="1"/>
            <a:r>
              <a:rPr lang="he-IL" dirty="0"/>
              <a:t>ניהול הזיכרון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AA72107-F011-4708-AE20-14C9CFB5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1" y="1424585"/>
            <a:ext cx="7208607" cy="543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9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4AEE3C-E7DB-4918-BFCE-022E2DA5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6" y="780655"/>
            <a:ext cx="3751662" cy="3261168"/>
          </a:xfrm>
        </p:spPr>
        <p:txBody>
          <a:bodyPr>
            <a:normAutofit/>
          </a:bodyPr>
          <a:lstStyle/>
          <a:p>
            <a:pPr rtl="1"/>
            <a:r>
              <a:rPr lang="he-IL" dirty="0">
                <a:solidFill>
                  <a:srgbClr val="FFFFFF"/>
                </a:solidFill>
              </a:rPr>
              <a:t>טיפול במחרוזות ובקבצים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0BE4D34-6F2E-49FC-B171-1FBD39E13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392" y="17636"/>
            <a:ext cx="7269335" cy="2178809"/>
          </a:xfrm>
        </p:spPr>
        <p:txBody>
          <a:bodyPr anchor="ctr">
            <a:normAutofit/>
          </a:bodyPr>
          <a:lstStyle/>
          <a:p>
            <a:pPr algn="ctr" rtl="1"/>
            <a:r>
              <a:rPr lang="he-IL" sz="2400" dirty="0"/>
              <a:t>כיוון שב-</a:t>
            </a:r>
            <a:r>
              <a:rPr lang="en-US" sz="2400" dirty="0"/>
              <a:t>Kotlin </a:t>
            </a:r>
            <a:r>
              <a:rPr lang="he-IL" sz="2400" dirty="0"/>
              <a:t> ניתן להשתמש בספריות של </a:t>
            </a:r>
            <a:r>
              <a:rPr lang="en-US" sz="2400" dirty="0"/>
              <a:t>Java</a:t>
            </a:r>
            <a:r>
              <a:rPr lang="he-IL" sz="2400" dirty="0"/>
              <a:t> אז אפשר לטפל במחרוזות וקבצים על ידי הפונקציות הידועות ב-</a:t>
            </a:r>
            <a:r>
              <a:rPr lang="en-US" sz="2400" dirty="0"/>
              <a:t> Java</a:t>
            </a:r>
            <a:r>
              <a:rPr lang="he-IL" sz="2400" dirty="0"/>
              <a:t> של </a:t>
            </a:r>
            <a:r>
              <a:rPr lang="en-US" sz="2400" dirty="0"/>
              <a:t>  String </a:t>
            </a:r>
            <a:r>
              <a:rPr lang="he-IL" sz="2400" dirty="0"/>
              <a:t>ו- </a:t>
            </a:r>
            <a:r>
              <a:rPr lang="en-US" sz="2400" dirty="0"/>
              <a:t>File</a:t>
            </a:r>
            <a:r>
              <a:rPr lang="he-IL" sz="2400" dirty="0"/>
              <a:t> </a:t>
            </a:r>
          </a:p>
          <a:p>
            <a:pPr marL="0" indent="0" rtl="1">
              <a:buNone/>
            </a:pPr>
            <a:endParaRPr lang="he-IL" sz="2400" dirty="0"/>
          </a:p>
          <a:p>
            <a:pPr marL="0" indent="0" rtl="1">
              <a:buNone/>
            </a:pPr>
            <a:endParaRPr lang="he-IL" sz="24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9695DDC-76B1-44DA-A968-7F0C07D9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151" y="1937946"/>
            <a:ext cx="7082672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6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4AEE3C-E7DB-4918-BFCE-022E2DA5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223" y="384730"/>
            <a:ext cx="7082671" cy="793622"/>
          </a:xfrm>
        </p:spPr>
        <p:txBody>
          <a:bodyPr>
            <a:normAutofit/>
          </a:bodyPr>
          <a:lstStyle/>
          <a:p>
            <a:pPr algn="r" rtl="1"/>
            <a:r>
              <a:rPr lang="he-IL" dirty="0">
                <a:solidFill>
                  <a:srgbClr val="FFFFFF"/>
                </a:solidFill>
              </a:rPr>
              <a:t>טיפול במחרוזות ובקבצים דוגמאות</a:t>
            </a:r>
          </a:p>
        </p:txBody>
      </p:sp>
      <p:pic>
        <p:nvPicPr>
          <p:cNvPr id="8194" name="Picture 2" descr="Â© 2009 Haim Michael All Rights Reserved 82&#10;Strings&#10;ï¶ The strings we create can contain escaped characters, and&#10;arbitrary c...">
            <a:extLst>
              <a:ext uri="{FF2B5EF4-FFF2-40B4-BE49-F238E27FC236}">
                <a16:creationId xmlns:a16="http://schemas.microsoft.com/office/drawing/2014/main" id="{C7173F2F-57DE-4709-9107-322E2582D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147763"/>
            <a:ext cx="6076950" cy="51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26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4AEE3C-E7DB-4918-BFCE-022E2DA5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223" y="384730"/>
            <a:ext cx="7082671" cy="793622"/>
          </a:xfrm>
        </p:spPr>
        <p:txBody>
          <a:bodyPr>
            <a:normAutofit/>
          </a:bodyPr>
          <a:lstStyle/>
          <a:p>
            <a:pPr algn="r" rtl="1"/>
            <a:r>
              <a:rPr lang="he-IL" dirty="0">
                <a:solidFill>
                  <a:srgbClr val="FFFFFF"/>
                </a:solidFill>
              </a:rPr>
              <a:t>טיפול במחרוזות ובקבצים דוגמאות</a:t>
            </a:r>
          </a:p>
        </p:txBody>
      </p:sp>
      <p:pic>
        <p:nvPicPr>
          <p:cNvPr id="6146" name="Picture 2" descr="Â© 2009 Haim Michael All Rights Reserved 24&#10;String Templates&#10;package com.lifemichael.kotlin.samples&#10;private fun calc(num1:I...">
            <a:extLst>
              <a:ext uri="{FF2B5EF4-FFF2-40B4-BE49-F238E27FC236}">
                <a16:creationId xmlns:a16="http://schemas.microsoft.com/office/drawing/2014/main" id="{E1AB2C33-89E4-4988-B62C-30A3A02C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366" y="176050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237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4AEE3C-E7DB-4918-BFCE-022E2DA5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223" y="384730"/>
            <a:ext cx="7082671" cy="793622"/>
          </a:xfrm>
        </p:spPr>
        <p:txBody>
          <a:bodyPr>
            <a:normAutofit/>
          </a:bodyPr>
          <a:lstStyle/>
          <a:p>
            <a:pPr algn="r" rtl="1"/>
            <a:r>
              <a:rPr lang="he-IL" dirty="0">
                <a:solidFill>
                  <a:srgbClr val="FFFFFF"/>
                </a:solidFill>
              </a:rPr>
              <a:t>טיפול במחרוזות ובקבצים דוגמאות</a:t>
            </a:r>
          </a:p>
        </p:txBody>
      </p:sp>
      <p:pic>
        <p:nvPicPr>
          <p:cNvPr id="7170" name="Picture 2" descr="Â© 2009 Haim Michael All Rights Reserved 84&#10;Strings&#10;fun main(args:Array&lt;String&gt;) {&#10;var a = 3&#10;var b = 4&#10;var str = &quot;$a + $b =...">
            <a:extLst>
              <a:ext uri="{FF2B5EF4-FFF2-40B4-BE49-F238E27FC236}">
                <a16:creationId xmlns:a16="http://schemas.microsoft.com/office/drawing/2014/main" id="{CBD6A1AF-F86B-4A48-8E00-A3ADA1B25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83" y="179821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290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A94E075-224F-4EF8-957D-8937E948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solidFill>
                  <a:srgbClr val="FFFFFF"/>
                </a:solidFill>
              </a:rPr>
              <a:t>טיפול בשגיאות</a:t>
            </a: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F41C6F4C-DA4D-4077-A46B-B81D890833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330554"/>
              </p:ext>
            </p:extLst>
          </p:nvPr>
        </p:nvGraphicFramePr>
        <p:xfrm>
          <a:off x="5012236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211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A94E075-224F-4EF8-957D-8937E948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84" y="443643"/>
            <a:ext cx="4581427" cy="62826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dirty="0">
                <a:solidFill>
                  <a:srgbClr val="FFFFFF"/>
                </a:solidFill>
              </a:rPr>
              <a:t>טיפול בשגיאות דוגמא:</a:t>
            </a:r>
          </a:p>
        </p:txBody>
      </p:sp>
      <p:pic>
        <p:nvPicPr>
          <p:cNvPr id="15362" name="Picture 2" descr="Kotlin - Syntax&#10;- Null Safety&#10;â No more NPEs&#10;â Possible causes for NPE:&#10;â !!&#10;â throw&#10;NullPointerException();&#10;â External Ja...">
            <a:extLst>
              <a:ext uri="{FF2B5EF4-FFF2-40B4-BE49-F238E27FC236}">
                <a16:creationId xmlns:a16="http://schemas.microsoft.com/office/drawing/2014/main" id="{D4F7BA96-1124-4874-B3FE-5011C505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12" y="990733"/>
            <a:ext cx="10117135" cy="569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6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6BD8-7BB2-B44E-9575-FA85A9B9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pPr defTabSz="914400" rtl="1" eaLnBrk="1" latinLnBrk="0" hangingPunct="1">
              <a:spcBef>
                <a:spcPct val="0"/>
              </a:spcBef>
              <a:buNone/>
            </a:pPr>
            <a:r>
              <a:rPr lang="he-IL" dirty="0"/>
              <a:t>היסטוריה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94433-19F9-0D46-AFF6-61AD4322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73" y="0"/>
            <a:ext cx="5170427" cy="5303057"/>
          </a:xfrm>
          <a:prstGeom prst="rect">
            <a:avLst/>
          </a:prstGeom>
        </p:spPr>
      </p:pic>
      <p:pic>
        <p:nvPicPr>
          <p:cNvPr id="9218" name="Picture 2" descr="What is âKotlinâ?&#10;â Kotlin (or Kettle, Finnish: Retusaari, Swedish: ReitskÃ¤r) is a&#10;Russian island, located near the head o...">
            <a:extLst>
              <a:ext uri="{FF2B5EF4-FFF2-40B4-BE49-F238E27FC236}">
                <a16:creationId xmlns:a16="http://schemas.microsoft.com/office/drawing/2014/main" id="{B8E32B4B-2BC0-49FB-BED7-25A4F574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76" y="2651528"/>
            <a:ext cx="6783971" cy="381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2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06B7-B3D4-A743-AC2E-98B1E62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pPr rtl="1"/>
            <a:r>
              <a:rPr lang="he-IL"/>
              <a:t>בשביל מה שפה חדשה 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D219-4455-A14F-BD13-97AC159B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Autofit/>
          </a:bodyPr>
          <a:lstStyle/>
          <a:p>
            <a:pPr algn="r" rtl="1"/>
            <a:r>
              <a:rPr lang="he-IL" sz="1600" dirty="0"/>
              <a:t>תמציתית= להפחית באופן דרמטי את כמות </a:t>
            </a:r>
            <a:r>
              <a:rPr lang="en-US" sz="1600" dirty="0"/>
              <a:t>boilerplate </a:t>
            </a:r>
            <a:r>
              <a:rPr lang="he-IL" sz="1600" dirty="0"/>
              <a:t> קוד</a:t>
            </a:r>
            <a:r>
              <a:rPr lang="en-US" sz="1600" dirty="0"/>
              <a:t>.</a:t>
            </a:r>
          </a:p>
          <a:p>
            <a:pPr algn="r" rtl="1"/>
            <a:r>
              <a:rPr lang="he-IL" sz="1600" dirty="0"/>
              <a:t>בטוח = הימנע משגיאות כגון </a:t>
            </a:r>
            <a:r>
              <a:rPr lang="en-US" sz="1600" dirty="0"/>
              <a:t> null pointer exception.</a:t>
            </a:r>
          </a:p>
          <a:p>
            <a:pPr algn="r" rtl="1"/>
            <a:r>
              <a:rPr lang="he-IL" sz="1600" dirty="0"/>
              <a:t>פעולה הדדית</a:t>
            </a:r>
            <a:r>
              <a:rPr lang="en-US" sz="1600" dirty="0"/>
              <a:t> = </a:t>
            </a:r>
            <a:r>
              <a:rPr lang="he-IL" sz="1600" dirty="0"/>
              <a:t>מינוף ספריות קיימות עבור </a:t>
            </a:r>
            <a:r>
              <a:rPr lang="en-US" sz="1600" dirty="0"/>
              <a:t>JVM, Android </a:t>
            </a:r>
            <a:r>
              <a:rPr lang="he-IL" sz="1600" dirty="0"/>
              <a:t>והדפדפן.</a:t>
            </a:r>
          </a:p>
          <a:p>
            <a:pPr algn="r" rtl="1"/>
            <a:r>
              <a:rPr lang="he-IL" sz="1600" dirty="0"/>
              <a:t>כלי ידידותי</a:t>
            </a:r>
            <a:r>
              <a:rPr lang="en-US" sz="1600" dirty="0"/>
              <a:t> = </a:t>
            </a:r>
            <a:r>
              <a:rPr lang="he-IL" sz="1600" dirty="0"/>
              <a:t> כל </a:t>
            </a:r>
            <a:r>
              <a:rPr lang="en-US" sz="1600" dirty="0"/>
              <a:t>Java IDE</a:t>
            </a:r>
            <a:r>
              <a:rPr lang="he-IL" sz="1600" dirty="0"/>
              <a:t> </a:t>
            </a:r>
            <a:r>
              <a:rPr lang="en-US" sz="1600" dirty="0"/>
              <a:t> </a:t>
            </a:r>
            <a:r>
              <a:rPr lang="he-IL" sz="1600" dirty="0"/>
              <a:t>או לבנות משורת הפקודה.</a:t>
            </a:r>
          </a:p>
          <a:p>
            <a:pPr algn="r" rtl="1"/>
            <a:r>
              <a:rPr lang="he-IL" sz="1600" dirty="0"/>
              <a:t>אוספים = ב </a:t>
            </a:r>
            <a:r>
              <a:rPr lang="en-US" sz="1600" dirty="0"/>
              <a:t>Kotlin </a:t>
            </a:r>
            <a:r>
              <a:rPr lang="he-IL" sz="1600" dirty="0"/>
              <a:t>יש לך פונקציות </a:t>
            </a:r>
            <a:r>
              <a:rPr lang="en-US" sz="1600" dirty="0"/>
              <a:t>lambda expressions, operator overloading, lazy evaluation </a:t>
            </a:r>
            <a:endParaRPr lang="he-IL" sz="1600" dirty="0"/>
          </a:p>
          <a:p>
            <a:pPr algn="r" rtl="1"/>
            <a:r>
              <a:rPr lang="en-US" sz="1600" dirty="0"/>
              <a:t>Extension Functions</a:t>
            </a:r>
            <a:r>
              <a:rPr lang="he-IL" sz="1600" dirty="0"/>
              <a:t> = </a:t>
            </a:r>
            <a:r>
              <a:rPr lang="en-US" sz="1600" dirty="0"/>
              <a:t> </a:t>
            </a:r>
            <a:r>
              <a:rPr lang="he-IL" sz="1600" dirty="0"/>
              <a:t>מאפשר לנו להרחיב את הפונקציונליות של </a:t>
            </a:r>
            <a:r>
              <a:rPr lang="he-IL" sz="1600" dirty="0" err="1"/>
              <a:t>מחקלות</a:t>
            </a:r>
            <a:r>
              <a:rPr lang="he-IL" sz="1600" dirty="0"/>
              <a:t> קיימות ללא ירושה מהם.</a:t>
            </a: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F1743DFD-555E-424B-BE78-2A3EBADC9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1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06B7-B3D4-A743-AC2E-98B1E62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057" y="445107"/>
            <a:ext cx="5314536" cy="987768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/>
              <a:t>בשביל מה שפה חדשה?</a:t>
            </a:r>
            <a:br>
              <a:rPr lang="he-IL" dirty="0"/>
            </a:br>
            <a:r>
              <a:rPr lang="he-IL" dirty="0"/>
              <a:t>דוגמאות:</a:t>
            </a:r>
            <a:endParaRPr lang="en-US" dirty="0"/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F1743DFD-555E-424B-BE78-2A3EBADC9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  <p:pic>
        <p:nvPicPr>
          <p:cNvPr id="10242" name="Picture 2" descr="Java - Bad Parts&#10;â Null References&#10;â Raw types&#10;â Missing SAM types (Single Abstract Method)&#10;â Mutability problems&#10;â Missin...">
            <a:extLst>
              <a:ext uri="{FF2B5EF4-FFF2-40B4-BE49-F238E27FC236}">
                <a16:creationId xmlns:a16="http://schemas.microsoft.com/office/drawing/2014/main" id="{F25FEEF8-0635-41C5-A973-EA9D330C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40" y="1432875"/>
            <a:ext cx="7876553" cy="44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461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06B7-B3D4-A743-AC2E-98B1E62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057" y="445107"/>
            <a:ext cx="5314536" cy="987768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/>
              <a:t>בשביל מה שפה חדשה?</a:t>
            </a:r>
            <a:br>
              <a:rPr lang="he-IL" dirty="0"/>
            </a:br>
            <a:r>
              <a:rPr lang="he-IL" dirty="0"/>
              <a:t>דוגמאות:</a:t>
            </a:r>
            <a:endParaRPr lang="en-US" dirty="0"/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F1743DFD-555E-424B-BE78-2A3EBADC9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  <p:pic>
        <p:nvPicPr>
          <p:cNvPr id="11266" name="Picture 2" descr="Kotlin - Why?&#10;âº Statistically typed language for the JVM, Android and the&#10;browser.&#10;âº Highly interoperable with Java&#10;âº Ligh...">
            <a:extLst>
              <a:ext uri="{FF2B5EF4-FFF2-40B4-BE49-F238E27FC236}">
                <a16:creationId xmlns:a16="http://schemas.microsoft.com/office/drawing/2014/main" id="{F689EB97-2613-4B27-8DB2-7391F0386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94" y="1432875"/>
            <a:ext cx="8016275" cy="451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4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06B7-B3D4-A743-AC2E-98B1E62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057" y="445107"/>
            <a:ext cx="5314536" cy="987768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/>
              <a:t>בשביל מה שפה חדשה?</a:t>
            </a:r>
            <a:br>
              <a:rPr lang="he-IL" dirty="0"/>
            </a:br>
            <a:r>
              <a:rPr lang="he-IL" dirty="0"/>
              <a:t>דוגמאות:</a:t>
            </a:r>
            <a:endParaRPr lang="en-US" dirty="0"/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F1743DFD-555E-424B-BE78-2A3EBADC9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  <p:pic>
        <p:nvPicPr>
          <p:cNvPr id="12290" name="Picture 2" descr="Kotlin - Why?&#10;Kotlin provides us many additional features (1), as&#10;âº Null-safety&#10;âº Extension functions&#10;âº Type inference for...">
            <a:extLst>
              <a:ext uri="{FF2B5EF4-FFF2-40B4-BE49-F238E27FC236}">
                <a16:creationId xmlns:a16="http://schemas.microsoft.com/office/drawing/2014/main" id="{84E18E40-6376-4D03-8904-7B8BAB0AD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7" y="1432874"/>
            <a:ext cx="7634536" cy="451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70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06B7-B3D4-A743-AC2E-98B1E62C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057" y="445107"/>
            <a:ext cx="5314536" cy="987768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/>
              <a:t>בשביל מה שפה חדשה?</a:t>
            </a:r>
            <a:br>
              <a:rPr lang="he-IL" dirty="0"/>
            </a:br>
            <a:r>
              <a:rPr lang="he-IL" dirty="0"/>
              <a:t>דוגמאות:</a:t>
            </a:r>
            <a:endParaRPr lang="en-US" dirty="0"/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F1743DFD-555E-424B-BE78-2A3EBADC9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  <p:pic>
        <p:nvPicPr>
          <p:cNvPr id="13314" name="Picture 2" descr="Kotlin - Why?&#10;- additional features (2)&#10;âº Singletons&#10;âº Declaration-site variance &amp; Type projections&#10;âº Range expressions&#10;âº ...">
            <a:extLst>
              <a:ext uri="{FF2B5EF4-FFF2-40B4-BE49-F238E27FC236}">
                <a16:creationId xmlns:a16="http://schemas.microsoft.com/office/drawing/2014/main" id="{97E05875-A84E-47EA-B734-F176B27E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" y="1630770"/>
            <a:ext cx="7587777" cy="42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605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F159B7-412D-476F-B517-5D0F16347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pPr algn="ctr" rtl="1"/>
            <a:r>
              <a:rPr lang="he-IL" dirty="0"/>
              <a:t>ההצלחה של </a:t>
            </a:r>
            <a:r>
              <a:rPr lang="en-US" dirty="0"/>
              <a:t>Kotlin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796FAB-19C5-49E0-91E2-F301AEA36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pPr algn="r" rtl="1"/>
            <a:r>
              <a:rPr lang="he-IL" sz="1800" dirty="0"/>
              <a:t>ניתן לראות את ההצלחה של </a:t>
            </a:r>
            <a:r>
              <a:rPr lang="en-US" sz="1800" dirty="0"/>
              <a:t>Kotlin</a:t>
            </a:r>
            <a:r>
              <a:rPr lang="he-IL" sz="1800" dirty="0"/>
              <a:t> בכך שאפליקציות גדולות של אנדרואיד </a:t>
            </a:r>
            <a:r>
              <a:rPr lang="he-IL" dirty="0"/>
              <a:t>כתובות בה</a:t>
            </a:r>
            <a:endParaRPr lang="he-IL" sz="1800" dirty="0"/>
          </a:p>
          <a:p>
            <a:pPr marL="0" indent="0" algn="r" rtl="1">
              <a:buNone/>
            </a:pPr>
            <a:r>
              <a:rPr lang="he-IL" sz="1800" dirty="0"/>
              <a:t>  לדוגמה: </a:t>
            </a:r>
            <a:r>
              <a:rPr lang="he-IL" sz="1800" dirty="0" err="1"/>
              <a:t>T</a:t>
            </a:r>
            <a:r>
              <a:rPr lang="en-US" sz="1800" dirty="0" err="1"/>
              <a:t>rello</a:t>
            </a:r>
            <a:r>
              <a:rPr lang="en-US" sz="1800" dirty="0"/>
              <a:t>, </a:t>
            </a:r>
            <a:r>
              <a:rPr lang="en-US" sz="1800" dirty="0" err="1"/>
              <a:t>Corsera</a:t>
            </a:r>
            <a:r>
              <a:rPr lang="en-US" sz="1800" dirty="0"/>
              <a:t>, </a:t>
            </a:r>
            <a:r>
              <a:rPr lang="en-US" sz="1800" dirty="0" err="1"/>
              <a:t>evernote</a:t>
            </a:r>
            <a:r>
              <a:rPr lang="en-US" sz="1800" dirty="0"/>
              <a:t>, </a:t>
            </a:r>
            <a:endParaRPr lang="he-I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94D0B-7863-4348-8543-E7E264B0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619" y="370974"/>
            <a:ext cx="4299089" cy="2812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3C4F3-6615-5C4E-AD6C-BD805F6F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143" y="4066404"/>
            <a:ext cx="3062127" cy="172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8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עשן מתפתל">
  <a:themeElements>
    <a:clrScheme name="עשן מתפתל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עשן מתפתל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עשן מתפתל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304</TotalTime>
  <Words>311</Words>
  <Application>Microsoft Office PowerPoint</Application>
  <PresentationFormat>מסך רחב</PresentationFormat>
  <Paragraphs>57</Paragraphs>
  <Slides>29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29</vt:i4>
      </vt:variant>
    </vt:vector>
  </HeadingPairs>
  <TitlesOfParts>
    <vt:vector size="35" baseType="lpstr">
      <vt:lpstr>Andale Mono</vt:lpstr>
      <vt:lpstr>Arial</vt:lpstr>
      <vt:lpstr>Calibri</vt:lpstr>
      <vt:lpstr>Century Gothic</vt:lpstr>
      <vt:lpstr>Wingdings 3</vt:lpstr>
      <vt:lpstr>עשן מתפתל</vt:lpstr>
      <vt:lpstr>Kotlin Programming Language</vt:lpstr>
      <vt:lpstr>היסטוריה</vt:lpstr>
      <vt:lpstr>היסטוריה</vt:lpstr>
      <vt:lpstr>בשביל מה שפה חדשה ?</vt:lpstr>
      <vt:lpstr>בשביל מה שפה חדשה? דוגמאות:</vt:lpstr>
      <vt:lpstr>בשביל מה שפה חדשה? דוגמאות:</vt:lpstr>
      <vt:lpstr>בשביל מה שפה חדשה? דוגמאות:</vt:lpstr>
      <vt:lpstr>בשביל מה שפה חדשה? דוגמאות:</vt:lpstr>
      <vt:lpstr>ההצלחה של Kotlin</vt:lpstr>
      <vt:lpstr>קושי בכתיבת קוד בשפה</vt:lpstr>
      <vt:lpstr>הטבלה הבאה מדגימה את ההבדל בין הטיפוסים ב-Java</vt:lpstr>
      <vt:lpstr>Kotlin Collections (interfaces)</vt:lpstr>
      <vt:lpstr>Kotlin is like java and is calling by value </vt:lpstr>
      <vt:lpstr>Kotlin is OO language Here is a brief comparison between Java and Kotlin</vt:lpstr>
      <vt:lpstr>מאפיינים דומים ב-Kotlin וJava-</vt:lpstr>
      <vt:lpstr>הבדל מהותי בין  Kotlin ל- Java</vt:lpstr>
      <vt:lpstr>מחלקות ב Kotlin</vt:lpstr>
      <vt:lpstr>פקודות מיוחדות  ב KOTLIN </vt:lpstr>
      <vt:lpstr>פקודות מיוחדות  ב KOTLIN </vt:lpstr>
      <vt:lpstr>פקודות מיוחדות  ב KOTLIN </vt:lpstr>
      <vt:lpstr>פקודות מיוחדות  ב KOTLIN </vt:lpstr>
      <vt:lpstr>הורשות וגישה  ב KOTLIN </vt:lpstr>
      <vt:lpstr>ניהול הזיכרון</vt:lpstr>
      <vt:lpstr>טיפול במחרוזות ובקבצים</vt:lpstr>
      <vt:lpstr>טיפול במחרוזות ובקבצים דוגמאות</vt:lpstr>
      <vt:lpstr>טיפול במחרוזות ובקבצים דוגמאות</vt:lpstr>
      <vt:lpstr>טיפול במחרוזות ובקבצים דוגמאות</vt:lpstr>
      <vt:lpstr>טיפול בשגיאות</vt:lpstr>
      <vt:lpstr>טיפול בשגיאות דוגמא: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 Programming Language</dc:title>
  <dc:creator>חזקיהו רפול</dc:creator>
  <cp:lastModifiedBy>moshe</cp:lastModifiedBy>
  <cp:revision>23</cp:revision>
  <dcterms:created xsi:type="dcterms:W3CDTF">2019-05-19T20:00:36Z</dcterms:created>
  <dcterms:modified xsi:type="dcterms:W3CDTF">2019-07-12T12:51:02Z</dcterms:modified>
</cp:coreProperties>
</file>